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3" r:id="rId5"/>
  </p:sldMasterIdLst>
  <p:notesMasterIdLst>
    <p:notesMasterId r:id="rId31"/>
  </p:notesMasterIdLst>
  <p:handoutMasterIdLst>
    <p:handoutMasterId r:id="rId32"/>
  </p:handoutMasterIdLst>
  <p:sldIdLst>
    <p:sldId id="259" r:id="rId6"/>
    <p:sldId id="1259" r:id="rId7"/>
    <p:sldId id="335" r:id="rId8"/>
    <p:sldId id="302" r:id="rId9"/>
    <p:sldId id="1261" r:id="rId10"/>
    <p:sldId id="1262" r:id="rId11"/>
    <p:sldId id="1263" r:id="rId12"/>
    <p:sldId id="1264" r:id="rId13"/>
    <p:sldId id="1260" r:id="rId14"/>
    <p:sldId id="1265" r:id="rId15"/>
    <p:sldId id="1267" r:id="rId16"/>
    <p:sldId id="1268" r:id="rId17"/>
    <p:sldId id="1269" r:id="rId18"/>
    <p:sldId id="1270" r:id="rId19"/>
    <p:sldId id="1271" r:id="rId20"/>
    <p:sldId id="1272" r:id="rId21"/>
    <p:sldId id="1273" r:id="rId22"/>
    <p:sldId id="1277" r:id="rId23"/>
    <p:sldId id="1274" r:id="rId24"/>
    <p:sldId id="1276" r:id="rId25"/>
    <p:sldId id="1278" r:id="rId26"/>
    <p:sldId id="1279" r:id="rId27"/>
    <p:sldId id="1280" r:id="rId28"/>
    <p:sldId id="1284" r:id="rId29"/>
    <p:sldId id="1283" r:id="rId30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DF195E2-431C-4E8C-A0B4-34C7E3391318}">
          <p14:sldIdLst>
            <p14:sldId id="259"/>
            <p14:sldId id="1259"/>
            <p14:sldId id="335"/>
            <p14:sldId id="302"/>
            <p14:sldId id="1261"/>
            <p14:sldId id="1262"/>
            <p14:sldId id="1263"/>
            <p14:sldId id="1264"/>
            <p14:sldId id="1260"/>
            <p14:sldId id="1265"/>
            <p14:sldId id="1267"/>
            <p14:sldId id="1268"/>
            <p14:sldId id="1269"/>
            <p14:sldId id="1270"/>
            <p14:sldId id="1271"/>
            <p14:sldId id="1272"/>
            <p14:sldId id="1273"/>
            <p14:sldId id="1277"/>
            <p14:sldId id="1274"/>
            <p14:sldId id="1276"/>
            <p14:sldId id="1278"/>
            <p14:sldId id="1279"/>
            <p14:sldId id="1280"/>
            <p14:sldId id="1284"/>
            <p14:sldId id="1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21" autoAdjust="0"/>
    <p:restoredTop sz="96318" autoAdjust="0"/>
  </p:normalViewPr>
  <p:slideViewPr>
    <p:cSldViewPr snapToObjects="1" showGuides="1">
      <p:cViewPr varScale="1">
        <p:scale>
          <a:sx n="108" d="100"/>
          <a:sy n="108" d="100"/>
        </p:scale>
        <p:origin x="224" y="664"/>
      </p:cViewPr>
      <p:guideLst>
        <p:guide orient="horz" pos="2364"/>
        <p:guide pos="529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 showGuides="1">
      <p:cViewPr varScale="1">
        <p:scale>
          <a:sx n="100" d="100"/>
          <a:sy n="100" d="100"/>
        </p:scale>
        <p:origin x="3552" y="7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FA0762B-5786-4543-B35A-0C243B2543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F322A3-0AC2-4FB9-92A5-89F4A70543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F5968-0213-4F9B-9F73-FEE3F25123AA}" type="datetimeFigureOut">
              <a:rPr lang="de-CH" smtClean="0"/>
              <a:t>24.08.23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E66B9A-39A8-466E-A574-31517D0C5A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BC9B9C-92EC-46AD-9107-5D24BC1772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64612-598E-4BAA-BADB-A1771DCC1DF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771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590A8-DE86-6B4C-8D5F-4CA983472E31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08A5F-C85C-1C4C-8A4D-84941258A6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91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21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71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1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97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08A5F-C85C-1C4C-8A4D-84941258A6F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37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C6963-7017-444C-A785-825F6C800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7250"/>
            <a:ext cx="9144000" cy="1826150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de-DE" dirty="0"/>
              <a:t>Zwischentitel-Slide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45D296-BDE0-684E-9A97-11A40946C5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29000"/>
            <a:ext cx="9144000" cy="27728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Rubrik bearbeiten</a:t>
            </a:r>
          </a:p>
        </p:txBody>
      </p:sp>
    </p:spTree>
    <p:extLst>
      <p:ext uri="{BB962C8B-B14F-4D97-AF65-F5344CB8AC3E}">
        <p14:creationId xmlns:p14="http://schemas.microsoft.com/office/powerpoint/2010/main" val="61980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&amp;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988999"/>
            <a:ext cx="6096000" cy="4174711"/>
          </a:xfrm>
        </p:spPr>
        <p:txBody>
          <a:bodyPr/>
          <a:lstStyle/>
          <a:p>
            <a:pPr lvl="0"/>
            <a:r>
              <a:rPr lang="de-DE" dirty="0"/>
              <a:t>Bild einfügen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6BCEDA5-959E-2145-A6DC-95BA68E63C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1988999"/>
            <a:ext cx="4941212" cy="4176851"/>
          </a:xfrm>
        </p:spPr>
        <p:txBody>
          <a:bodyPr rIns="180000"/>
          <a:lstStyle>
            <a:lvl1pPr>
              <a:lnSpc>
                <a:spcPct val="110000"/>
              </a:lnSpc>
              <a:defRPr sz="2000" b="0"/>
            </a:lvl1pPr>
            <a:lvl3pPr>
              <a:lnSpc>
                <a:spcPct val="110000"/>
              </a:lnSpc>
              <a:defRPr sz="200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1FABAB-3B20-40C1-97B7-9192F4200E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24000"/>
            <a:ext cx="10298113" cy="277813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Rubrik bearbeiten</a:t>
            </a:r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A09B24E-093C-4A8A-A06C-B6A8DCAFCC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780088"/>
            <a:ext cx="10298113" cy="630237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6050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&amp;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988999"/>
            <a:ext cx="5781000" cy="4174711"/>
          </a:xfrm>
        </p:spPr>
        <p:txBody>
          <a:bodyPr/>
          <a:lstStyle>
            <a:lvl1pPr>
              <a:lnSpc>
                <a:spcPts val="2000"/>
              </a:lnSpc>
              <a:defRPr b="1"/>
            </a:lvl1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5D84A22-F49C-2146-8784-102EDE3849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70614" y="1988999"/>
            <a:ext cx="5183186" cy="4175264"/>
          </a:xfrm>
        </p:spPr>
        <p:txBody>
          <a:bodyPr rIns="180000"/>
          <a:lstStyle>
            <a:lvl1pPr>
              <a:lnSpc>
                <a:spcPct val="110000"/>
              </a:lnSpc>
              <a:defRPr sz="2000" b="0">
                <a:solidFill>
                  <a:schemeClr val="tx1"/>
                </a:solidFill>
              </a:defRPr>
            </a:lvl1pPr>
            <a:lvl3pPr>
              <a:lnSpc>
                <a:spcPct val="110000"/>
              </a:lnSpc>
              <a:defRPr sz="2000">
                <a:solidFill>
                  <a:schemeClr val="tx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5E1524A5-3D3C-4D79-92E1-523E5EEE26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24000"/>
            <a:ext cx="10298113" cy="277813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Rubrik bearbeiten</a:t>
            </a:r>
            <a:endParaRPr lang="de-CH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04A9AF99-4DAC-482A-9E41-920791ABC8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780088"/>
            <a:ext cx="10298113" cy="630237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5853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dark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C7A14BE-50F6-3F4F-A087-0A6349961A75}"/>
              </a:ext>
            </a:extLst>
          </p:cNvPr>
          <p:cNvSpPr/>
          <p:nvPr userDrawn="1"/>
        </p:nvSpPr>
        <p:spPr>
          <a:xfrm>
            <a:off x="0" y="476250"/>
            <a:ext cx="8723313" cy="5131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45D91-AF29-1646-8078-B3E85DC17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12373"/>
            <a:ext cx="7021513" cy="34888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 bearbeiten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E020E-8111-EC48-816B-5E35F838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F0990-84A5-8340-8DD6-6B74A9F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B933A-87EF-2543-A2E2-140AB4EA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63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C7A14BE-50F6-3F4F-A087-0A6349961A75}"/>
              </a:ext>
            </a:extLst>
          </p:cNvPr>
          <p:cNvSpPr/>
          <p:nvPr userDrawn="1"/>
        </p:nvSpPr>
        <p:spPr>
          <a:xfrm>
            <a:off x="0" y="476250"/>
            <a:ext cx="8723313" cy="5131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45D91-AF29-1646-8078-B3E85DC17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900" y="1812373"/>
            <a:ext cx="7008814" cy="34888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 bearbeiten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E020E-8111-EC48-816B-5E35F838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F0990-84A5-8340-8DD6-6B74A9F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B933A-87EF-2543-A2E2-140AB4EA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037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392A9F8-2024-084D-8377-752D0BA3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D845ED-B7F2-3542-BAA4-BD6985C4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256ED5-1797-ED48-BA6D-FF960614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332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C6963-7017-444C-A785-825F6C800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787250"/>
            <a:ext cx="9144000" cy="1826150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de-DE" dirty="0"/>
              <a:t>Zwischentitel-Slide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45D296-BDE0-684E-9A97-11A40946C5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29000"/>
            <a:ext cx="9144000" cy="27728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Rubrik bearbeiten</a:t>
            </a:r>
          </a:p>
        </p:txBody>
      </p:sp>
    </p:spTree>
    <p:extLst>
      <p:ext uri="{BB962C8B-B14F-4D97-AF65-F5344CB8AC3E}">
        <p14:creationId xmlns:p14="http://schemas.microsoft.com/office/powerpoint/2010/main" val="1647457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698EA75-A81B-1248-8C69-D7B472EE7C9F}"/>
              </a:ext>
            </a:extLst>
          </p:cNvPr>
          <p:cNvSpPr/>
          <p:nvPr userDrawn="1"/>
        </p:nvSpPr>
        <p:spPr>
          <a:xfrm>
            <a:off x="0" y="0"/>
            <a:ext cx="10668000" cy="68696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BF13-9E03-8D41-B93F-B2C5B7D77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783"/>
            <a:ext cx="9829800" cy="84719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Ablauftitel ändern</a:t>
            </a:r>
          </a:p>
        </p:txBody>
      </p:sp>
      <p:sp>
        <p:nvSpPr>
          <p:cNvPr id="9" name="Tabellenplatzhalter 5">
            <a:extLst>
              <a:ext uri="{FF2B5EF4-FFF2-40B4-BE49-F238E27FC236}">
                <a16:creationId xmlns:a16="http://schemas.microsoft.com/office/drawing/2014/main" id="{00E91C16-A6AA-C54A-99F3-7F11B710FB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808163"/>
            <a:ext cx="9829800" cy="4169303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CBC6E36-5F77-E140-80EE-0B14E6B2F983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13C00A-33AD-864C-94BD-14FDB8F3AE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6EEC60C-180A-2446-A7E5-03130581F7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56A162C-922C-0B4E-91F5-90B4C8868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756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698EA75-A81B-1248-8C69-D7B472EE7C9F}"/>
              </a:ext>
            </a:extLst>
          </p:cNvPr>
          <p:cNvSpPr/>
          <p:nvPr userDrawn="1"/>
        </p:nvSpPr>
        <p:spPr>
          <a:xfrm>
            <a:off x="0" y="0"/>
            <a:ext cx="10668000" cy="686963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FABF13-9E03-8D41-B93F-B2C5B7D77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6783"/>
            <a:ext cx="9829800" cy="84719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Ablauftitel ändern</a:t>
            </a:r>
          </a:p>
        </p:txBody>
      </p:sp>
      <p:sp>
        <p:nvSpPr>
          <p:cNvPr id="9" name="Tabellenplatzhalter 5">
            <a:extLst>
              <a:ext uri="{FF2B5EF4-FFF2-40B4-BE49-F238E27FC236}">
                <a16:creationId xmlns:a16="http://schemas.microsoft.com/office/drawing/2014/main" id="{00E91C16-A6AA-C54A-99F3-7F11B710FB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808163"/>
            <a:ext cx="9829800" cy="4169303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CBC6E36-5F77-E140-80EE-0B14E6B2F983}"/>
              </a:ext>
            </a:extLst>
          </p:cNvPr>
          <p:cNvCxnSpPr/>
          <p:nvPr userDrawn="1"/>
        </p:nvCxnSpPr>
        <p:spPr>
          <a:xfrm>
            <a:off x="0" y="6356350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13C00A-33AD-864C-94BD-14FDB8F3AE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6EEC60C-180A-2446-A7E5-03130581F7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56A162C-922C-0B4E-91F5-90B4C88683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95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25E9A8-8B57-1142-A276-7A47F624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3429001"/>
            <a:ext cx="4572000" cy="254773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lvl="0"/>
            <a:r>
              <a:rPr lang="de-DE" dirty="0"/>
              <a:t>«Quote»</a:t>
            </a:r>
          </a:p>
        </p:txBody>
      </p:sp>
    </p:spTree>
    <p:extLst>
      <p:ext uri="{BB962C8B-B14F-4D97-AF65-F5344CB8AC3E}">
        <p14:creationId xmlns:p14="http://schemas.microsoft.com/office/powerpoint/2010/main" val="2223306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6002E8C-F41C-494A-93FA-64050AAA45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25E9A8-8B57-1142-A276-7A47F6244E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3429001"/>
            <a:ext cx="4572000" cy="254773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lvl="0"/>
            <a:r>
              <a:rPr lang="de-DE" dirty="0"/>
              <a:t>Titel über dem Bild</a:t>
            </a:r>
          </a:p>
        </p:txBody>
      </p:sp>
    </p:spTree>
    <p:extLst>
      <p:ext uri="{BB962C8B-B14F-4D97-AF65-F5344CB8AC3E}">
        <p14:creationId xmlns:p14="http://schemas.microsoft.com/office/powerpoint/2010/main" val="3803009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&amp;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 dirty="0"/>
              <a:t>Titel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12373"/>
            <a:ext cx="6019800" cy="4351338"/>
          </a:xfrm>
        </p:spPr>
        <p:txBody>
          <a:bodyPr/>
          <a:lstStyle/>
          <a:p>
            <a:pPr lvl="0"/>
            <a:r>
              <a:rPr lang="de-DE" dirty="0"/>
              <a:t>Bild einfügen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6BCEDA5-959E-2145-A6DC-95BA68E63C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1812925"/>
            <a:ext cx="5256212" cy="4352925"/>
          </a:xfrm>
        </p:spPr>
        <p:txBody>
          <a:bodyPr rIns="18000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228025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04103-1950-4D48-95A7-3D0F02502C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45D91-AF29-1646-8078-B3E85DC173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12373"/>
            <a:ext cx="10515600" cy="4351338"/>
          </a:xfrm>
        </p:spPr>
        <p:txBody>
          <a:bodyPr/>
          <a:lstStyle>
            <a:lvl2pPr>
              <a:lnSpc>
                <a:spcPts val="3400"/>
              </a:lnSpc>
              <a:defRPr/>
            </a:lvl2pPr>
            <a:lvl5pPr>
              <a:lnSpc>
                <a:spcPts val="2600"/>
              </a:lnSpc>
              <a:defRPr/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1E020E-8111-EC48-816B-5E35F838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8F0990-84A5-8340-8DD6-6B74A9F8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B933A-87EF-2543-A2E2-140AB4EA0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0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 dirty="0"/>
              <a:t>Titel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105A901-B674-4B41-A6AB-869269226F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08163"/>
            <a:ext cx="5257800" cy="4356100"/>
          </a:xfrm>
        </p:spPr>
        <p:txBody>
          <a:bodyPr rIns="180000"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6E3E5141-F851-3840-8C0C-FEEA8F1277C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1808163"/>
            <a:ext cx="5256213" cy="4356100"/>
          </a:xfr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152867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4B296C-5273-614A-B798-BB59959396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12373"/>
            <a:ext cx="3494088" cy="4351338"/>
          </a:xfrm>
        </p:spPr>
        <p:txBody>
          <a:bodyPr rIns="180000"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32288" y="1812373"/>
            <a:ext cx="3527426" cy="4351338"/>
          </a:xfrm>
        </p:spPr>
        <p:txBody>
          <a:bodyPr rIns="180000"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8CE3AE3-87BB-EC42-A378-446343F4ED9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859713" y="1808163"/>
            <a:ext cx="3494087" cy="4355548"/>
          </a:xfr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23879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Slide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97684-FCB7-5B43-A13C-DCE635EA6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7397"/>
            <a:ext cx="10515600" cy="1180272"/>
          </a:xfrm>
        </p:spPr>
        <p:txBody>
          <a:bodyPr/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4B296C-5273-614A-B798-BB599593964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12373"/>
            <a:ext cx="2630488" cy="4351338"/>
          </a:xfrm>
        </p:spPr>
        <p:txBody>
          <a:bodyPr rIns="180000"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2DA98A-8A11-AF41-BB78-D8A95857CD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8688" y="1812373"/>
            <a:ext cx="2627312" cy="4351338"/>
          </a:xfrm>
        </p:spPr>
        <p:txBody>
          <a:bodyPr rIns="180000"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3DBBA6-120C-864A-89B5-95699E52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D4AC8-B167-9644-ADE9-AB8491A2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38DC45-A0CA-8942-A47D-6AF98C8A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469C0FD-FC03-064A-A912-D2B691A17E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6000" y="1808163"/>
            <a:ext cx="2627312" cy="4357687"/>
          </a:xfrm>
        </p:spPr>
        <p:txBody>
          <a:bodyPr rIns="180000"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FBD32ECC-1E0A-DD49-B7EB-DA234C4FF60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23313" y="1808163"/>
            <a:ext cx="2627311" cy="4355548"/>
          </a:xfrm>
        </p:spPr>
        <p:txBody>
          <a:bodyPr/>
          <a:lstStyle/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</p:txBody>
      </p:sp>
    </p:spTree>
    <p:extLst>
      <p:ext uri="{BB962C8B-B14F-4D97-AF65-F5344CB8AC3E}">
        <p14:creationId xmlns:p14="http://schemas.microsoft.com/office/powerpoint/2010/main" val="35875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F23C71-977C-AA42-A828-1F753468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783"/>
            <a:ext cx="10515600" cy="84719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6F9A46-D541-E84E-8B94-66BFF1C58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8B0CB2F1-DFA6-CA49-99D3-428C4CC5F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56350"/>
            <a:ext cx="41148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15" name="Datumsplatzhalter 5">
            <a:extLst>
              <a:ext uri="{FF2B5EF4-FFF2-40B4-BE49-F238E27FC236}">
                <a16:creationId xmlns:a16="http://schemas.microsoft.com/office/drawing/2014/main" id="{190EBD7D-6156-EA43-B9DC-BD5E90B53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51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1897836B-3883-7E42-B9E9-7AC44DD8D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5132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fld id="{578BDB6C-7B10-224F-AD7C-BC0B7BD184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79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6" r:id="rId3"/>
    <p:sldLayoutId id="2147483675" r:id="rId4"/>
    <p:sldLayoutId id="2147483684" r:id="rId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&gt;"/>
        <a:defRPr sz="24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&gt;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&gt;"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schrift Normal"/>
        <a:buChar char="&gt;"/>
        <a:defRPr sz="18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113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3DB089B-F5B5-454F-9878-64EC5F6B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77"/>
            <a:ext cx="10515600" cy="1180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CD7EFB-7DAC-1946-9A12-C2EBFC334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12373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Zwischentitel</a:t>
            </a:r>
          </a:p>
          <a:p>
            <a:pPr lvl="1"/>
            <a:r>
              <a:rPr lang="de-DE" dirty="0"/>
              <a:t>Lauftext </a:t>
            </a:r>
            <a:r>
              <a:rPr lang="de-DE" dirty="0" err="1"/>
              <a:t>gross</a:t>
            </a:r>
            <a:endParaRPr lang="de-DE" dirty="0"/>
          </a:p>
          <a:p>
            <a:pPr lvl="2"/>
            <a:r>
              <a:rPr lang="de-DE" dirty="0"/>
              <a:t>Aufzählung </a:t>
            </a:r>
            <a:r>
              <a:rPr lang="de-DE" dirty="0" err="1"/>
              <a:t>gross</a:t>
            </a:r>
            <a:endParaRPr lang="de-DE" dirty="0"/>
          </a:p>
          <a:p>
            <a:pPr lvl="3"/>
            <a:r>
              <a:rPr lang="de-DE" dirty="0"/>
              <a:t>Lauftext-Titel</a:t>
            </a:r>
          </a:p>
          <a:p>
            <a:pPr lvl="4"/>
            <a:r>
              <a:rPr lang="de-DE" dirty="0"/>
              <a:t>Lauftext klein</a:t>
            </a:r>
          </a:p>
          <a:p>
            <a:pPr lvl="5"/>
            <a:r>
              <a:rPr lang="de-DE" dirty="0"/>
              <a:t>Aufzählung klein</a:t>
            </a:r>
          </a:p>
          <a:p>
            <a:pPr lvl="6"/>
            <a:r>
              <a:rPr lang="de-DE" dirty="0"/>
              <a:t>Randnotizen</a:t>
            </a:r>
          </a:p>
          <a:p>
            <a:pPr lvl="7"/>
            <a:r>
              <a:rPr lang="de-DE" dirty="0" err="1"/>
              <a:t>Boxtext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5C49C0-A42A-5B49-AA86-A19F598C2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7601"/>
            <a:ext cx="2743200" cy="50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accent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82838A-62BB-DD46-97A5-1A4F4F8C5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357600"/>
            <a:ext cx="3023221" cy="50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78D5E7-2374-9C48-868B-6F092CF29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600"/>
            <a:ext cx="2743200" cy="50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3"/>
                </a:solidFill>
              </a:defRPr>
            </a:lvl1pPr>
          </a:lstStyle>
          <a:p>
            <a:fld id="{1EB95A3F-C21F-9146-8FF3-676304E4AFA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7336850-BD16-F048-97EC-5E94BF4E0D9E}"/>
              </a:ext>
            </a:extLst>
          </p:cNvPr>
          <p:cNvCxnSpPr/>
          <p:nvPr userDrawn="1"/>
        </p:nvCxnSpPr>
        <p:spPr>
          <a:xfrm>
            <a:off x="0" y="6357600"/>
            <a:ext cx="12192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9" r:id="rId3"/>
    <p:sldLayoutId id="2147483680" r:id="rId4"/>
    <p:sldLayoutId id="2147483673" r:id="rId5"/>
    <p:sldLayoutId id="2147483677" r:id="rId6"/>
    <p:sldLayoutId id="2147483681" r:id="rId7"/>
    <p:sldLayoutId id="2147483682" r:id="rId8"/>
    <p:sldLayoutId id="2147483670" r:id="rId9"/>
    <p:sldLayoutId id="2147483683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1000"/>
        </a:spcBef>
        <a:buFont typeface="Systemschrift Normal"/>
        <a:buNone/>
        <a:defRPr sz="2800" b="1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6350" indent="0" algn="l" defTabSz="914400" rtl="0" eaLnBrk="1" latinLnBrk="0" hangingPunct="1">
        <a:lnSpc>
          <a:spcPts val="3400"/>
        </a:lnSpc>
        <a:spcBef>
          <a:spcPts val="500"/>
        </a:spcBef>
        <a:buFont typeface="Systemschrift Normal"/>
        <a:buNone/>
        <a:tabLst/>
        <a:defRPr sz="2800" kern="1200" spc="2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312738" indent="-306388" algn="l" defTabSz="914400" rtl="0" eaLnBrk="1" latinLnBrk="0" hangingPunct="1">
        <a:lnSpc>
          <a:spcPts val="3200"/>
        </a:lnSpc>
        <a:spcBef>
          <a:spcPts val="500"/>
        </a:spcBef>
        <a:buFont typeface="Systemschrift Normal"/>
        <a:buChar char="&gt;"/>
        <a:tabLst/>
        <a:defRPr sz="26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6350" indent="0" algn="l" defTabSz="914400" rtl="0" eaLnBrk="1" latinLnBrk="0" hangingPunct="1">
        <a:lnSpc>
          <a:spcPts val="2400"/>
        </a:lnSpc>
        <a:spcBef>
          <a:spcPts val="500"/>
        </a:spcBef>
        <a:buFont typeface="Systemschrift Normal"/>
        <a:buNone/>
        <a:tabLst/>
        <a:defRPr sz="2000" b="1" i="0" kern="1200" spc="20" baseline="0">
          <a:solidFill>
            <a:schemeClr val="tx1"/>
          </a:solidFill>
          <a:latin typeface="+mj-lt"/>
          <a:ea typeface="+mn-ea"/>
          <a:cs typeface="+mn-cs"/>
        </a:defRPr>
      </a:lvl4pPr>
      <a:lvl5pPr marL="6350" indent="0" algn="l" defTabSz="914400" rtl="0" eaLnBrk="1" latinLnBrk="0" hangingPunct="1">
        <a:lnSpc>
          <a:spcPts val="2600"/>
        </a:lnSpc>
        <a:spcBef>
          <a:spcPts val="500"/>
        </a:spcBef>
        <a:buFont typeface="Systemschrift Normal"/>
        <a:buNone/>
        <a:tabLst/>
        <a:defRPr lang="de-DE" sz="2000" b="0" i="0" kern="1200" spc="20" baseline="0" dirty="0" smtClean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23838" indent="-223838" algn="l" defTabSz="914400" rtl="0" eaLnBrk="1" latinLnBrk="0" hangingPunct="1">
        <a:lnSpc>
          <a:spcPts val="2400"/>
        </a:lnSpc>
        <a:spcBef>
          <a:spcPts val="500"/>
        </a:spcBef>
        <a:buFont typeface="Systemschrift Normal"/>
        <a:buChar char="&gt;"/>
        <a:tabLst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6pPr>
      <a:lvl7pPr marL="635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tabLst/>
        <a:defRPr sz="2000" kern="1200" spc="20" baseline="0">
          <a:solidFill>
            <a:schemeClr val="bg2"/>
          </a:solidFill>
          <a:latin typeface="+mn-lt"/>
          <a:ea typeface="+mn-ea"/>
          <a:cs typeface="+mn-cs"/>
        </a:defRPr>
      </a:lvl7pPr>
      <a:lvl8pPr marL="6350" indent="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None/>
        <a:tabLst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C35EA4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C35EA4"/>
          </p15:clr>
        </p15:guide>
        <p15:guide id="4" orient="horz" pos="2160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5495" userDrawn="1">
          <p15:clr>
            <a:srgbClr val="C35EA4"/>
          </p15:clr>
        </p15:guide>
        <p15:guide id="9" pos="2185" userDrawn="1">
          <p15:clr>
            <a:srgbClr val="C35EA4"/>
          </p15:clr>
        </p15:guide>
        <p15:guide id="20" pos="4951" userDrawn="1">
          <p15:clr>
            <a:srgbClr val="5ACBF0"/>
          </p15:clr>
        </p15:guide>
        <p15:guide id="21" pos="2729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blog.onvista.de%2Farbeiten-im-home-office&amp;psig=AOvVaw2MM-m_1sR5TEf5PcWSiA9D&amp;ust=1692816377771000&amp;source=images&amp;cd=vfe&amp;opi=89978449&amp;ved=0CBAQjRxqFwoTCNjx6Mz28IADFQAAAAAdAAAAABA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C4683-95B1-EB4B-8824-629EDD5E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Wie verändert New Work unser soziales Miteinander im beruflichen Kontext?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22BD77-5683-6844-B4F4-2E72F505A9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D61F21-F03E-9149-9D30-8A8D06613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36A0B9-5B85-42A5-8B7C-50AF008E920B}"/>
              </a:ext>
            </a:extLst>
          </p:cNvPr>
          <p:cNvSpPr txBox="1"/>
          <p:nvPr/>
        </p:nvSpPr>
        <p:spPr>
          <a:xfrm>
            <a:off x="839788" y="1916832"/>
            <a:ext cx="90006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Katja Rost</a:t>
            </a: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Grafik 5" descr="Home-Office | So organisiert sich der Mitarbeiter im Home-Office">
            <a:hlinkClick r:id="rId3"/>
            <a:extLst>
              <a:ext uri="{FF2B5EF4-FFF2-40B4-BE49-F238E27FC236}">
                <a16:creationId xmlns:a16="http://schemas.microsoft.com/office/drawing/2014/main" id="{C3751062-E110-A447-A178-E586009B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07" y="3823184"/>
            <a:ext cx="4579493" cy="30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2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94D26EA-24B5-3450-F554-1A1DDD5F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 anchor="t">
            <a:normAutofit/>
          </a:bodyPr>
          <a:lstStyle/>
          <a:p>
            <a:r>
              <a:rPr lang="de-DE" dirty="0"/>
              <a:t>Überoptimismus vs. Widerstand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3250AF-C39A-7469-EBA1-27E9E091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kfmv.ch I Kaufmännischer Verband 2023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546A3A-59D3-63B9-2951-A3AECD2D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78BDB6C-7B10-224F-AD7C-BC0B7BD184C3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  <p:pic>
        <p:nvPicPr>
          <p:cNvPr id="9" name="Picture 3" descr="ProfitFarmers">
            <a:extLst>
              <a:ext uri="{FF2B5EF4-FFF2-40B4-BE49-F238E27FC236}">
                <a16:creationId xmlns:a16="http://schemas.microsoft.com/office/drawing/2014/main" id="{C3EDA3E2-D24B-C865-1C52-D3F2ACBF3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r="26114" b="-2"/>
          <a:stretch/>
        </p:blipFill>
        <p:spPr bwMode="auto">
          <a:xfrm>
            <a:off x="838200" y="1808163"/>
            <a:ext cx="5257800" cy="43561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2885B06-2187-8F78-C172-C26780B4CD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08163"/>
            <a:ext cx="5256213" cy="43561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2" descr="Platon • Philosophie, Lebensdaten und Biografie · [mit Video]">
            <a:extLst>
              <a:ext uri="{FF2B5EF4-FFF2-40B4-BE49-F238E27FC236}">
                <a16:creationId xmlns:a16="http://schemas.microsoft.com/office/drawing/2014/main" id="{33410D88-A539-0C9E-9B5C-C4767BDCA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4012" b="23424"/>
          <a:stretch/>
        </p:blipFill>
        <p:spPr bwMode="auto">
          <a:xfrm>
            <a:off x="6096000" y="1808162"/>
            <a:ext cx="5256212" cy="43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91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F484C-4811-C32F-0313-7D74ED7A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Work-Life-Balance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BBBF1F-EF0D-2632-1559-D0CD4DBB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1FBEC3-6C27-19ED-7C74-4E16D8EF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11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4EE809-7461-42B6-F38F-CC9B7DF620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1" dirty="0"/>
              <a:t>Vorteile von New Work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Vereinbarkeit Familie/ Hobbys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Pendelzeiten (wichtigster Unzufriedenheitsfaktor)</a:t>
            </a:r>
          </a:p>
          <a:p>
            <a:r>
              <a:rPr lang="de-DE" b="0" dirty="0"/>
              <a:t>= steigende Attraktivität für Frauen, jüngere Personen, örtlich entfernte Talente</a:t>
            </a: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F3C2CE-A6A6-0065-40EA-60016E16CE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b="1" dirty="0"/>
              <a:t>Nachteile von New Work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Arbeit hat keine Grenzen</a:t>
            </a:r>
          </a:p>
          <a:p>
            <a:r>
              <a:rPr lang="de-DE" b="0" dirty="0"/>
              <a:t>= Leistungsrückgang, Kündigungen, Burnout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716981-D50C-27EC-27CC-70EF26225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5" t="17922" r="3863" b="-2"/>
          <a:stretch/>
        </p:blipFill>
        <p:spPr>
          <a:xfrm>
            <a:off x="6031580" y="3654000"/>
            <a:ext cx="4594825" cy="267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12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F484C-4811-C32F-0313-7D74ED7A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Kreativität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BBBF1F-EF0D-2632-1559-D0CD4DBB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1FBEC3-6C27-19ED-7C74-4E16D8EF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12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4EE809-7461-42B6-F38F-CC9B7DF620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1" dirty="0"/>
              <a:t>Vorteile von New Work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Schwache Beziehungen fördern Kreativität durch Vielfalt</a:t>
            </a: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F3C2CE-A6A6-0065-40EA-60016E16CE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b="1" dirty="0"/>
              <a:t>Nachteile von New Work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Implizites Wissen („können, ohne sagen zu können, wie“) wird über persönliche Begegnungen vermittelt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Algorithmen sorgen für maximale Redundanz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Nicht-Imitierbarkeit („face-</a:t>
            </a:r>
            <a:r>
              <a:rPr lang="de-DE" b="0" dirty="0" err="1"/>
              <a:t>to</a:t>
            </a:r>
            <a:r>
              <a:rPr lang="de-DE" b="0" dirty="0"/>
              <a:t>-face“) nimmt ab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Zwanglose Geselligkeit fehlt</a:t>
            </a:r>
          </a:p>
          <a:p>
            <a:endParaRPr lang="de-DE" dirty="0"/>
          </a:p>
        </p:txBody>
      </p:sp>
      <p:pic>
        <p:nvPicPr>
          <p:cNvPr id="7" name="Picture 2" descr="Fig. 1.—The small world of markets and organizations">
            <a:extLst>
              <a:ext uri="{FF2B5EF4-FFF2-40B4-BE49-F238E27FC236}">
                <a16:creationId xmlns:a16="http://schemas.microsoft.com/office/drawing/2014/main" id="{C13C14CB-EBA5-FF24-ACDD-39A1A2FCA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3" b="20601"/>
          <a:stretch/>
        </p:blipFill>
        <p:spPr bwMode="auto">
          <a:xfrm>
            <a:off x="850153" y="3955555"/>
            <a:ext cx="4911762" cy="22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1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EF91EDCF-3928-218A-82C1-8A03DED1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t="19127" r="16830"/>
          <a:stretch>
            <a:fillRect/>
          </a:stretch>
        </p:blipFill>
        <p:spPr bwMode="auto">
          <a:xfrm>
            <a:off x="9471000" y="16020"/>
            <a:ext cx="2577668" cy="21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6F484C-4811-C32F-0313-7D74ED7A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Regeln und Kontrollen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BBBF1F-EF0D-2632-1559-D0CD4DBB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1FBEC3-6C27-19ED-7C74-4E16D8EF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13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4EE809-7461-42B6-F38F-CC9B7DF620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1" dirty="0"/>
              <a:t>Vorteile von New Work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Anziehung intrinsisch motivierter Mitarbeiter*innen mit hoher Selbstdisziplin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Steigerung der intrinsischen Arbeitsmotivation durch Autonomie</a:t>
            </a: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F3C2CE-A6A6-0065-40EA-60016E16CE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b="1" dirty="0"/>
              <a:t>Nachteile von New Work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Ungeeignet für extrinsisch motivierter Mitarbeiter*innen 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Wenig Sozialisations-instanzen für Organisations-regeln/-kultur</a:t>
            </a:r>
          </a:p>
          <a:p>
            <a:pPr marL="380990" indent="-380990">
              <a:buFont typeface="Symbol" pitchFamily="2" charset="2"/>
              <a:buChar char="-"/>
            </a:pPr>
            <a:r>
              <a:rPr lang="de-DE" b="0" dirty="0"/>
              <a:t>Externe Kontrollen (z.B. Metriken) und </a:t>
            </a:r>
            <a:r>
              <a:rPr lang="de-DE" b="0" dirty="0" err="1"/>
              <a:t>Crowding</a:t>
            </a:r>
            <a:r>
              <a:rPr lang="de-DE" b="0" dirty="0"/>
              <a:t>-Out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43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6F484C-4811-C32F-0313-7D74ED7A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Führung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BBBF1F-EF0D-2632-1559-D0CD4DBB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1FBEC3-6C27-19ED-7C74-4E16D8EF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14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4EE809-7461-42B6-F38F-CC9B7DF620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1" dirty="0"/>
              <a:t>Vorteile von New Work</a:t>
            </a:r>
          </a:p>
          <a:p>
            <a:pPr marL="457200" indent="-457200">
              <a:buFont typeface="Symbol" pitchFamily="2" charset="2"/>
              <a:buChar char="-"/>
            </a:pPr>
            <a:r>
              <a:rPr lang="de-DE" b="0" dirty="0"/>
              <a:t>Diversität der Führung</a:t>
            </a:r>
          </a:p>
          <a:p>
            <a:pPr marL="457200" indent="-457200">
              <a:buFont typeface="Symbol" pitchFamily="2" charset="2"/>
              <a:buChar char="-"/>
            </a:pPr>
            <a:r>
              <a:rPr lang="de-DE" b="0" dirty="0"/>
              <a:t>Belastbarkeit der Führung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FF3C2CE-A6A6-0065-40EA-60016E16CE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b="1" dirty="0"/>
              <a:t>Nachteile von New Work</a:t>
            </a:r>
          </a:p>
          <a:p>
            <a:pPr marL="457200" indent="-457200">
              <a:buFont typeface="Symbol" pitchFamily="2" charset="2"/>
              <a:buChar char="-"/>
            </a:pPr>
            <a:r>
              <a:rPr lang="de-DE" b="0" dirty="0"/>
              <a:t>Explosion der Schnittstellen</a:t>
            </a:r>
          </a:p>
          <a:p>
            <a:pPr marL="457200" indent="-457200">
              <a:buFont typeface="Symbol" pitchFamily="2" charset="2"/>
              <a:buChar char="-"/>
            </a:pPr>
            <a:r>
              <a:rPr lang="de-DE" b="0" dirty="0"/>
              <a:t>Mangelnde Routine</a:t>
            </a:r>
          </a:p>
          <a:p>
            <a:pPr marL="457200" indent="-457200">
              <a:buFont typeface="Symbol" pitchFamily="2" charset="2"/>
              <a:buChar char="-"/>
            </a:pPr>
            <a:r>
              <a:rPr lang="de-DE" b="0" dirty="0"/>
              <a:t>Diffusion von Verantwortung</a:t>
            </a:r>
          </a:p>
          <a:p>
            <a:pPr marL="457200" indent="-457200">
              <a:buFont typeface="Symbol" pitchFamily="2" charset="2"/>
              <a:buChar char="-"/>
            </a:pP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536371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22BD77-5683-6844-B4F4-2E72F505A9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D61F21-F03E-9149-9D30-8A8D06613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36A0B9-5B85-42A5-8B7C-50AF008E920B}"/>
              </a:ext>
            </a:extLst>
          </p:cNvPr>
          <p:cNvSpPr txBox="1"/>
          <p:nvPr/>
        </p:nvSpPr>
        <p:spPr>
          <a:xfrm>
            <a:off x="839788" y="1916832"/>
            <a:ext cx="90006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3000" b="1" baseline="30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New Work: Ausdruck gesellschaftlichen Wandels</a:t>
            </a:r>
          </a:p>
          <a:p>
            <a:endParaRPr lang="de-CH" sz="3000" b="1" baseline="30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Und nun wird alles besser (oder schlechter)? </a:t>
            </a: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Wie Klöster als älteste, langlebigste Organisationen New Work meistern</a:t>
            </a:r>
            <a:endParaRPr lang="de-CH" sz="3000" b="1" baseline="30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53AEA9-4EF6-2FD6-A01A-B9B5D825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31695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8241723-A095-9F35-F862-3F974C30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 anchor="t">
            <a:normAutofit/>
          </a:bodyPr>
          <a:lstStyle/>
          <a:p>
            <a:r>
              <a:rPr lang="en-US" dirty="0" err="1"/>
              <a:t>Unglaublich</a:t>
            </a:r>
            <a:r>
              <a:rPr lang="en-US" dirty="0"/>
              <a:t> </a:t>
            </a:r>
            <a:r>
              <a:rPr lang="en-US" dirty="0" err="1"/>
              <a:t>alte</a:t>
            </a:r>
            <a:r>
              <a:rPr lang="en-US" dirty="0"/>
              <a:t> </a:t>
            </a:r>
            <a:r>
              <a:rPr lang="en-US" dirty="0" err="1"/>
              <a:t>Organisationen</a:t>
            </a:r>
            <a:r>
              <a:rPr lang="en-US" dirty="0"/>
              <a:t>...</a:t>
            </a:r>
            <a:endParaRPr lang="de-DE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1662D97-A198-AA8E-0174-EE3A533E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kfmv.ch I Kaufmännischer Verband 2023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611E3C-877C-F370-8B83-9C3F7CA1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8B7C88A-1F73-984B-972B-476DA297333F}" type="slidenum">
              <a:rPr lang="de-DE" smtClean="0"/>
              <a:pPr>
                <a:spcAft>
                  <a:spcPts val="600"/>
                </a:spcAft>
              </a:pPr>
              <a:t>16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11655C6-3ED0-A364-F326-7D3BBFBF27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5257800" cy="4356100"/>
          </a:xfrm>
        </p:spPr>
        <p:txBody>
          <a:bodyPr>
            <a:normAutofit/>
          </a:bodyPr>
          <a:lstStyle/>
          <a:p>
            <a:r>
              <a:rPr lang="de-CH" b="0" dirty="0"/>
              <a:t>Katholische Orden sind die ältesten multinationalen Organisationen.</a:t>
            </a:r>
          </a:p>
          <a:p>
            <a:r>
              <a:rPr lang="de-CH" b="0" dirty="0"/>
              <a:t>Werden im Durchschnitt 500 Jahre alt.</a:t>
            </a:r>
          </a:p>
          <a:p>
            <a:r>
              <a:rPr lang="de-CH" b="0" dirty="0"/>
              <a:t>Meisterten technologischen, gesellschaftlichen Wandel.</a:t>
            </a:r>
            <a:endParaRPr lang="en-US" b="0" dirty="0"/>
          </a:p>
          <a:p>
            <a:r>
              <a:rPr lang="en-US" b="0" dirty="0" err="1"/>
              <a:t>Ebenfalls</a:t>
            </a:r>
            <a:r>
              <a:rPr lang="en-US" b="0" dirty="0"/>
              <a:t> </a:t>
            </a:r>
            <a:r>
              <a:rPr lang="en-US" b="0" dirty="0" err="1"/>
              <a:t>konfrontiert</a:t>
            </a:r>
            <a:r>
              <a:rPr lang="en-US" b="0" dirty="0"/>
              <a:t> </a:t>
            </a:r>
            <a:r>
              <a:rPr lang="en-US" b="0" dirty="0" err="1"/>
              <a:t>mit</a:t>
            </a:r>
            <a:r>
              <a:rPr lang="en-US" b="0" dirty="0"/>
              <a:t> </a:t>
            </a:r>
            <a:r>
              <a:rPr lang="en-US" b="0" dirty="0" err="1"/>
              <a:t>modernen</a:t>
            </a:r>
            <a:r>
              <a:rPr lang="en-US" b="0" dirty="0"/>
              <a:t> </a:t>
            </a:r>
            <a:r>
              <a:rPr lang="en-US" b="0" dirty="0" err="1"/>
              <a:t>Herausforderungen</a:t>
            </a:r>
            <a:r>
              <a:rPr lang="en-US" b="0" dirty="0"/>
              <a:t>.</a:t>
            </a:r>
            <a:endParaRPr lang="de-DE" b="0" dirty="0"/>
          </a:p>
        </p:txBody>
      </p:sp>
      <p:pic>
        <p:nvPicPr>
          <p:cNvPr id="2" name="Grafik 1" descr="Ein Bild, das Berg, draußen, Natur, Schlucht enthält.&#10;&#10;Automatisch generierte Beschreibung">
            <a:extLst>
              <a:ext uri="{FF2B5EF4-FFF2-40B4-BE49-F238E27FC236}">
                <a16:creationId xmlns:a16="http://schemas.microsoft.com/office/drawing/2014/main" id="{6F3FF5F9-1325-F13D-815A-B9B8D3327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10864" b="-2"/>
          <a:stretch/>
        </p:blipFill>
        <p:spPr>
          <a:xfrm>
            <a:off x="6096000" y="1808163"/>
            <a:ext cx="5256213" cy="435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2093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FFA66-F4C6-2E6A-9474-54FCAE1D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FE8E7F-5F25-1D67-C18A-427CC7FF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BE93F4-8D0F-A907-1A49-F9537B6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17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56236F6-B3E0-9F11-6387-4E151F64A8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2C46A7-D49B-B220-8664-A524A299408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4" descr="Ein Bild, das Text, Person, Elektronik, drinnen enthält.&#10;&#10;Automatisch generierte Beschreibung">
            <a:extLst>
              <a:ext uri="{FF2B5EF4-FFF2-40B4-BE49-F238E27FC236}">
                <a16:creationId xmlns:a16="http://schemas.microsoft.com/office/drawing/2014/main" id="{FA5F805B-934D-4874-4130-72A0F0D6E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t="14502" r="31293"/>
          <a:stretch/>
        </p:blipFill>
        <p:spPr>
          <a:xfrm>
            <a:off x="-4668" y="-7364"/>
            <a:ext cx="8809590" cy="6865364"/>
          </a:xfrm>
          <a:prstGeom prst="rect">
            <a:avLst/>
          </a:prstGeom>
        </p:spPr>
      </p:pic>
      <p:pic>
        <p:nvPicPr>
          <p:cNvPr id="8" name="Picture 2" descr="Mönch bei Klosterpforte mit Tablet und Männer mit Hund im Gespräch">
            <a:extLst>
              <a:ext uri="{FF2B5EF4-FFF2-40B4-BE49-F238E27FC236}">
                <a16:creationId xmlns:a16="http://schemas.microsoft.com/office/drawing/2014/main" id="{45C5FCBB-0221-5419-EC94-9941F6D5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14" y="-67352"/>
            <a:ext cx="5183018" cy="69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Text, Screenshot, Diagramm, Software enthält.&#10;&#10;Automatisch generierte Beschreibung">
            <a:extLst>
              <a:ext uri="{FF2B5EF4-FFF2-40B4-BE49-F238E27FC236}">
                <a16:creationId xmlns:a16="http://schemas.microsoft.com/office/drawing/2014/main" id="{77CDA4A4-BA19-6E57-0CF6-0E1DAFA30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00" y="3071644"/>
            <a:ext cx="5257800" cy="3822356"/>
          </a:xfrm>
          <a:prstGeom prst="rect">
            <a:avLst/>
          </a:prstGeom>
        </p:spPr>
      </p:pic>
      <p:pic>
        <p:nvPicPr>
          <p:cNvPr id="10" name="Grafik 9" descr="Ein Bild, das Text, Screenshot, Rechteck, Farbigkeit enthält.&#10;&#10;Automatisch generierte Beschreibung">
            <a:extLst>
              <a:ext uri="{FF2B5EF4-FFF2-40B4-BE49-F238E27FC236}">
                <a16:creationId xmlns:a16="http://schemas.microsoft.com/office/drawing/2014/main" id="{77CEE272-161D-E1C6-FCC6-C9393CF80F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23" y="3082027"/>
            <a:ext cx="5257800" cy="38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3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A4189-6C5B-FF4B-F2EA-61B238F5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 anchor="t">
            <a:normAutofit/>
          </a:bodyPr>
          <a:lstStyle/>
          <a:p>
            <a:r>
              <a:rPr lang="de-DE" dirty="0"/>
              <a:t>Ist New Work ein Challenge?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974D28-0477-2848-655A-BFBE1F47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kfmv.ch I Kaufmännischer Verband 2023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A0E336-071D-15CF-A55A-A1DDA246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B95A3F-C21F-9146-8FF3-676304E4AFA3}" type="slidenum">
              <a:rPr lang="de-DE" smtClean="0"/>
              <a:pPr>
                <a:spcAft>
                  <a:spcPts val="600"/>
                </a:spcAft>
              </a:pPr>
              <a:t>18</a:t>
            </a:fld>
            <a:endParaRPr lang="de-DE"/>
          </a:p>
        </p:txBody>
      </p:sp>
      <p:pic>
        <p:nvPicPr>
          <p:cNvPr id="7" name="Inhaltsplatzhalter 6" descr="Ein Bild, das Text, Screenshot, parallel, Zahl enthält.&#10;&#10;Automatisch generierte Beschreibung">
            <a:extLst>
              <a:ext uri="{FF2B5EF4-FFF2-40B4-BE49-F238E27FC236}">
                <a16:creationId xmlns:a16="http://schemas.microsoft.com/office/drawing/2014/main" id="{AB992A03-3C44-C3F4-7195-B13E5A686C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3687"/>
            <a:ext cx="5257800" cy="3825051"/>
          </a:xfrm>
          <a:prstGeom prst="rect">
            <a:avLst/>
          </a:prstGeom>
          <a:noFill/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9C1A6ED-C0A3-E3B4-84D7-90D1E32A447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78958"/>
            <a:ext cx="5263475" cy="381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35DBC-5965-B7F3-ABB3-6AC9B1E2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stark wird New Work integriert?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015EB9-C9F2-A1F8-3E9A-DB39BDC8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113548-2092-C835-1876-2DE5EB79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19</a:t>
            </a:fld>
            <a:endParaRPr lang="de-DE"/>
          </a:p>
        </p:txBody>
      </p:sp>
      <p:pic>
        <p:nvPicPr>
          <p:cNvPr id="8" name="Grafik 7" descr="Ein Bild, das Text, Screenshot, Display, Software enthält.&#10;&#10;Automatisch generierte Beschreibung">
            <a:extLst>
              <a:ext uri="{FF2B5EF4-FFF2-40B4-BE49-F238E27FC236}">
                <a16:creationId xmlns:a16="http://schemas.microsoft.com/office/drawing/2014/main" id="{26EF67D8-7613-EDC9-429B-EBA4B8A04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297013"/>
            <a:ext cx="7636165" cy="55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22BD77-5683-6844-B4F4-2E72F505A9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D61F21-F03E-9149-9D30-8A8D06613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36A0B9-5B85-42A5-8B7C-50AF008E920B}"/>
              </a:ext>
            </a:extLst>
          </p:cNvPr>
          <p:cNvSpPr txBox="1"/>
          <p:nvPr/>
        </p:nvSpPr>
        <p:spPr>
          <a:xfrm>
            <a:off x="839788" y="1916832"/>
            <a:ext cx="9000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New Work: Ausdruck gesellschaftlichen Wandels</a:t>
            </a:r>
          </a:p>
          <a:p>
            <a:endParaRPr lang="de-CH" sz="3000" b="1" baseline="30000" dirty="0">
              <a:solidFill>
                <a:schemeClr val="bg1">
                  <a:lumMod val="8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Und nun wird alles besser (oder schlechter)? </a:t>
            </a:r>
          </a:p>
          <a:p>
            <a:endParaRPr lang="de-CH" sz="3000" b="1" baseline="30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Wie Klöster als älteste, langlebigste Organisationen New Work meistern</a:t>
            </a:r>
          </a:p>
          <a:p>
            <a:endParaRPr lang="de-CH" sz="3000" b="1" baseline="30000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53AEA9-4EF6-2FD6-A01A-B9B5D825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32315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35DBC-5965-B7F3-ABB3-6AC9B1E2A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entscheidet?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015EB9-C9F2-A1F8-3E9A-DB39BDC8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113548-2092-C835-1876-2DE5EB79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20</a:t>
            </a:fld>
            <a:endParaRPr lang="de-DE"/>
          </a:p>
        </p:txBody>
      </p:sp>
      <p:pic>
        <p:nvPicPr>
          <p:cNvPr id="7" name="Grafik 6" descr="Ein Bild, das Text, Screenshot, Rechteck, Farbigkeit enthält.&#10;&#10;Automatisch generierte Beschreibung">
            <a:extLst>
              <a:ext uri="{FF2B5EF4-FFF2-40B4-BE49-F238E27FC236}">
                <a16:creationId xmlns:a16="http://schemas.microsoft.com/office/drawing/2014/main" id="{D168022A-1E81-3E43-77AD-07356BF7A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12" y="1314000"/>
            <a:ext cx="7625988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58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367BC-1626-EFF4-F543-923B9CEA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Worauf achtet man?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298F53F-D8AA-8D3F-99C3-7C35068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1837B0-7BCC-6F9C-5828-1F15F2DE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21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C89CED1-3272-6E37-CC5C-D491C63EDC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sz="28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«In der Gemeinschaft drehen zwei Motoren in verschiedenen Geschwindigkeiten : Die Benediktinische Tradition und die digitalisierte Umwelt.» </a:t>
            </a:r>
            <a:endParaRPr lang="en-CH" sz="2800" b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de-DE" b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C34D79D-676F-16F4-63EA-D3894FA77D2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Ein Bild, das Text, Screenshot, Diagramm, Zahl enthält.&#10;&#10;Automatisch generierte Beschreibung">
            <a:extLst>
              <a:ext uri="{FF2B5EF4-FFF2-40B4-BE49-F238E27FC236}">
                <a16:creationId xmlns:a16="http://schemas.microsoft.com/office/drawing/2014/main" id="{D9725643-4817-83ED-E334-3B677EEB1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8880"/>
            <a:ext cx="5329754" cy="38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3103D-457B-A7A7-882D-D9A18728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erreicht man dies?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39326B-2FC9-B211-E958-7D660D35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05D7E0-5B10-862B-0C70-066D2A13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22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92F238D-E947-918F-D922-3B2B3894C0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5617800" cy="4356100"/>
          </a:xfrm>
        </p:spPr>
        <p:txBody>
          <a:bodyPr vert="horz" lIns="0" tIns="0" rIns="180000" bIns="0" rtlCol="0">
            <a:noAutofit/>
          </a:bodyPr>
          <a:lstStyle/>
          <a:p>
            <a:r>
              <a:rPr lang="en-CH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Das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ist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der Sinn der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Klausur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einen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Schutzraum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gegen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die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Versuchungen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und den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Lärm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der Welt.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Hier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sehe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ich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auch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eine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Herausforderung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der </a:t>
            </a:r>
            <a:r>
              <a:rPr lang="en-GB" b="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Digitalisierung</a:t>
            </a:r>
            <a:r>
              <a:rPr lang="en-GB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.”</a:t>
            </a:r>
          </a:p>
          <a:p>
            <a:r>
              <a:rPr lang="de-CH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«In unserem Kloster lässt sich beinahe alles digital steuern. Die Heizung, die Kirchenbeleuchtung (...) Sogar unsere Orgel lässt sich per Tablet kontrollieren.»</a:t>
            </a:r>
          </a:p>
          <a:p>
            <a:endParaRPr lang="de-DE" b="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218A5E-082E-24B5-CA38-F4B27A316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00" y="1787101"/>
            <a:ext cx="5698544" cy="414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69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F67D3-B285-6665-B609-61ED373F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Lernen von den Ältesten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6D6D3D-4534-6962-5137-E24B0B60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31E379-5C65-987D-819F-54E181BB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23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0784261-316F-EB57-4693-B45AF36976B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b="0" dirty="0"/>
              <a:t>Rituale an die Zeit anpassen aber Kern der Organisation schützen (Nicht-Imitierbarkeit)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092995-C8FA-4A83-5D5B-03920430D69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b="0" dirty="0"/>
              <a:t>Negative Effekte entdecken und verhindern/mindern</a:t>
            </a:r>
          </a:p>
        </p:txBody>
      </p:sp>
      <p:pic>
        <p:nvPicPr>
          <p:cNvPr id="7" name="Grafik 6" descr="Ein Bild, das Text, Screenshot, Reihe, Schrift enthält.&#10;&#10;Automatisch generierte Beschreibung">
            <a:extLst>
              <a:ext uri="{FF2B5EF4-FFF2-40B4-BE49-F238E27FC236}">
                <a16:creationId xmlns:a16="http://schemas.microsoft.com/office/drawing/2014/main" id="{DCBD7FEF-014A-9AF4-6F3E-71B6ACA12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35829"/>
            <a:ext cx="5175000" cy="3762162"/>
          </a:xfrm>
          <a:prstGeom prst="rect">
            <a:avLst/>
          </a:prstGeom>
        </p:spPr>
      </p:pic>
      <p:pic>
        <p:nvPicPr>
          <p:cNvPr id="8" name="Grafik 7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311031D-A65D-7DD2-3B45-05CBC9D9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21" y="3035829"/>
            <a:ext cx="5175000" cy="37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90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6FD49-D1F4-BE6A-49D5-29D82308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397"/>
            <a:ext cx="10515600" cy="118027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4100" dirty="0"/>
              <a:t>Der Kern der Klosterorganisation: </a:t>
            </a:r>
            <a:br>
              <a:rPr lang="de-CH" sz="4100" dirty="0"/>
            </a:br>
            <a:r>
              <a:rPr lang="de-CH" sz="4100" dirty="0"/>
              <a:t>Ein Blick zurück</a:t>
            </a:r>
            <a:endParaRPr lang="de-DE" sz="410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4C704E-3EA1-97A3-A318-9820E8886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7600"/>
            <a:ext cx="3023221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kfmv.ch I Kaufmännischer Verband 2023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5C745-944D-2C25-E069-82697AE7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600"/>
            <a:ext cx="2743200" cy="500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B95A3F-C21F-9146-8FF3-676304E4AFA3}" type="slidenum">
              <a:rPr lang="de-DE" smtClean="0"/>
              <a:pPr>
                <a:spcAft>
                  <a:spcPts val="600"/>
                </a:spcAft>
              </a:pPr>
              <a:t>24</a:t>
            </a:fld>
            <a:endParaRPr lang="de-DE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CC90542-A463-643A-2236-5F6C3E490C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08163"/>
            <a:ext cx="5752800" cy="4356100"/>
          </a:xfrm>
        </p:spPr>
        <p:txBody>
          <a:bodyPr/>
          <a:lstStyle/>
          <a:p>
            <a:pPr lvl="1">
              <a:spcBef>
                <a:spcPts val="0"/>
              </a:spcBef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Die rationale Arbeitsorganisation entstand in Klöstern als Folge von «New Work» (Eremiten):</a:t>
            </a:r>
          </a:p>
          <a:p>
            <a:pPr marL="463550" lvl="1" indent="-457200">
              <a:spcBef>
                <a:spcPts val="0"/>
              </a:spcBef>
              <a:buFont typeface="Symbol" pitchFamily="2" charset="2"/>
              <a:buChar char="-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Einzelpersonen sind schwach und unvollkommen. </a:t>
            </a:r>
          </a:p>
          <a:p>
            <a:pPr marL="463550" lvl="1" indent="-457200">
              <a:spcBef>
                <a:spcPts val="0"/>
              </a:spcBef>
              <a:buFont typeface="Symbol" pitchFamily="2" charset="2"/>
              <a:buChar char="-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Nur innerhalb einer Gemeinschaft sind diese stark.</a:t>
            </a:r>
          </a:p>
          <a:p>
            <a:pPr marL="463550" lvl="1" indent="-457200">
              <a:spcBef>
                <a:spcPts val="0"/>
              </a:spcBef>
              <a:buFont typeface="Symbol" pitchFamily="2" charset="2"/>
              <a:buChar char="-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Regeln ermöglichen das koordinierte, kooperative und produktive Zusammenleben.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E5E97E-6670-5200-04B4-99BC052F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9" b="21689"/>
          <a:stretch/>
        </p:blipFill>
        <p:spPr bwMode="auto">
          <a:xfrm>
            <a:off x="6428397" y="1808163"/>
            <a:ext cx="5256213" cy="43561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E183C29-CB85-3200-C229-92F8A22A9BE5}"/>
              </a:ext>
            </a:extLst>
          </p:cNvPr>
          <p:cNvSpPr txBox="1"/>
          <p:nvPr/>
        </p:nvSpPr>
        <p:spPr>
          <a:xfrm>
            <a:off x="6321000" y="6304757"/>
            <a:ext cx="610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dirty="0" err="1"/>
              <a:t>Pachomios</a:t>
            </a:r>
            <a:r>
              <a:rPr lang="de-CH" sz="1800" dirty="0"/>
              <a:t> der Große  (323 AD) </a:t>
            </a:r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142026E-519E-4663-FE2E-C53E095E3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1"/>
          <a:stretch/>
        </p:blipFill>
        <p:spPr bwMode="auto">
          <a:xfrm>
            <a:off x="9898062" y="0"/>
            <a:ext cx="2293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62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22BD77-5683-6844-B4F4-2E72F505A9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D61F21-F03E-9149-9D30-8A8D06613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36A0B9-5B85-42A5-8B7C-50AF008E920B}"/>
              </a:ext>
            </a:extLst>
          </p:cNvPr>
          <p:cNvSpPr txBox="1"/>
          <p:nvPr/>
        </p:nvSpPr>
        <p:spPr>
          <a:xfrm>
            <a:off x="839788" y="1916832"/>
            <a:ext cx="90006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Auf den anschliessenden</a:t>
            </a:r>
          </a:p>
          <a:p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face-</a:t>
            </a:r>
            <a:r>
              <a:rPr lang="de-CH" sz="3000" b="1" baseline="30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to</a:t>
            </a:r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-face Apero!</a:t>
            </a: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 descr="beer2">
            <a:extLst>
              <a:ext uri="{FF2B5EF4-FFF2-40B4-BE49-F238E27FC236}">
                <a16:creationId xmlns:a16="http://schemas.microsoft.com/office/drawing/2014/main" id="{109E764B-E0C2-5F49-92C9-4AF6E4696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1" y="9977"/>
            <a:ext cx="5652000" cy="68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974AB5E6-1AFF-21CD-DAC3-4C2F7346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Gehe mit dem </a:t>
            </a:r>
            <a:br>
              <a:rPr lang="de-DE" dirty="0"/>
            </a:br>
            <a:r>
              <a:rPr lang="de-DE" dirty="0"/>
              <a:t>Trend. </a:t>
            </a:r>
            <a:br>
              <a:rPr lang="de-DE" dirty="0"/>
            </a:br>
            <a:r>
              <a:rPr lang="de-DE" dirty="0"/>
              <a:t>Folge nie blind </a:t>
            </a:r>
            <a:br>
              <a:rPr lang="de-DE" dirty="0"/>
            </a:br>
            <a:r>
              <a:rPr lang="de-DE" dirty="0"/>
              <a:t>einer Mode.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23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1F4D0-469C-43A3-9680-4594956D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Boom von New 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E88A7E-163A-46D6-8407-9E28E5EE4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373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2400" b="0" dirty="0"/>
              <a:t>Konzepte, die eine möglichst flexible Lebensgestaltung ermöglichen.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CH" sz="24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2400" b="0" dirty="0"/>
              <a:t>Flexibilisierung des Arbeitsorts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Homeoffice,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Coworking-Spaces,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 err="1"/>
              <a:t>Workation</a:t>
            </a:r>
            <a:r>
              <a:rPr lang="de-CH" sz="2400" b="0" dirty="0"/>
              <a:t> 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CH" sz="2400" b="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2400" b="0" dirty="0"/>
              <a:t>Flexibilisierung der Arbeitszeit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Gleitzeit,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Sabbaticals,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Jobsharing/Teilzeitkarrieremodelle/Führungsduos,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4-Tage-Woche 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CH" sz="2400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E2EBEC-8E35-43AC-9454-6174B847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DAE0B9-FD1B-414B-91F2-153FD2B6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67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731A833-E882-4D61-8BA5-4DA6B3DA53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E2EBEC-8E35-43AC-9454-6174B847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DAE0B9-FD1B-414B-91F2-153FD2B6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EB95A3F-C21F-9146-8FF3-676304E4AFA3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E88A7E-163A-46D6-8407-9E28E5EE47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10000"/>
              </a:lnSpc>
              <a:spcBef>
                <a:spcPts val="0"/>
              </a:spcBef>
            </a:pPr>
            <a:r>
              <a:rPr lang="de-CH" sz="2000" b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Dein Text</a:t>
            </a:r>
            <a:endParaRPr lang="de-CH" sz="2000" b="1" dirty="0">
              <a:solidFill>
                <a:srgbClr val="F39100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F039589-9422-431D-BB0A-41985534BF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Boom von New Work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A1FCE95-1907-4F6B-87F2-9101870A85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Beispiel Homeoffice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BDDBFF-D505-2DB9-0B37-DF9B38A55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69" y="1954502"/>
            <a:ext cx="5578733" cy="31911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65B9936-A2B4-CC2E-3A51-0DE944DA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67" y="1106262"/>
            <a:ext cx="5050645" cy="522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75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9083696-FEA3-C53D-7880-FE6A574CB9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6C4634-2E79-66E3-8AB8-BA4AD212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41A962-6A73-1F6E-BE2B-FFDF3C3A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5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52742F4-9693-20B0-1176-A09A01A4A4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5F4CA72-8CB4-C511-43CA-42E98BD9BA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Boom von New Work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04A22B-943F-F427-D43A-700FBEB6AB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Beispiel Teilzeit &amp; Jobsharing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7ECCF6-90BE-A610-A587-7EA7A9309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988999"/>
            <a:ext cx="4850973" cy="40557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4974D3-EA51-F64B-FB88-76B47B256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779"/>
          <a:stretch/>
        </p:blipFill>
        <p:spPr>
          <a:xfrm>
            <a:off x="6096000" y="1988998"/>
            <a:ext cx="5931841" cy="30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65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1F4D0-469C-43A3-9680-4594956D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Treiber 1: Digitalisierung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E88A7E-163A-46D6-8407-9E28E5EE4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373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CH" sz="2400" b="0" dirty="0"/>
              <a:t>Nutzungsverhalten in der Schweiz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86.2% </a:t>
            </a:r>
            <a:r>
              <a:rPr lang="de-CH" sz="2400" b="0" dirty="0" err="1"/>
              <a:t>Youtube</a:t>
            </a:r>
            <a:endParaRPr lang="de-CH" sz="24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42.3% Instagram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40% LinkedIn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36.6% Facebook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23.9% </a:t>
            </a:r>
            <a:r>
              <a:rPr lang="de-CH" sz="2400" b="0" dirty="0" err="1"/>
              <a:t>TikTok</a:t>
            </a:r>
            <a:endParaRPr lang="de-CH" sz="24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23.4% Snapchat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itchFamily="2" charset="2"/>
              <a:buChar char="-"/>
            </a:pPr>
            <a:r>
              <a:rPr lang="de-CH" sz="2400" b="0" dirty="0"/>
              <a:t>11.2% Twitter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E2EBEC-8E35-43AC-9454-6174B847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DAE0B9-FD1B-414B-91F2-153FD2B6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6</a:t>
            </a:fld>
            <a:endParaRPr lang="de-D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FE0FBD-ACA9-451D-AA17-9BB233531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91" y="1421884"/>
            <a:ext cx="5026309" cy="191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2BD7FC-5AC2-1362-E729-D9AE059D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04" y="3429000"/>
            <a:ext cx="4101996" cy="329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0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4A4FB-B5D4-48D9-62BC-94C4C1B3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Treiber 2: Digital Natives betreten Arbeitsmärkte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799890-633B-7B2B-C898-897327E1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342FC4-AE93-67FA-2C91-B6F5D6F2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7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25403C6-E0E1-AF57-82B3-A17248EB1E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2E9EE0-C103-AECE-F3BB-2D6BEAD9839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E72149-9269-CEAB-097D-EC88AFDC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r="5938"/>
          <a:stretch/>
        </p:blipFill>
        <p:spPr>
          <a:xfrm>
            <a:off x="851430" y="2391809"/>
            <a:ext cx="5244570" cy="37825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088460-786A-094A-55E6-596B5FAE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56" y="1891478"/>
            <a:ext cx="5256214" cy="42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6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32D5D-4A3B-53F2-D93E-5A5F7F9D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Treiber 3: Sozio-kultureller Wandel in Wohlstandsgesellschaft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BBDEEE-4359-D15D-6415-21A47C9E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12C448-170A-FB55-9F02-1A8336B2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5A3F-C21F-9146-8FF3-676304E4AFA3}" type="slidenum">
              <a:rPr lang="de-DE" smtClean="0"/>
              <a:t>8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4CCFFC3-4D7D-BBA4-A9A5-2310AC0C67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E707CAE-71FB-6572-50D1-5B70563D6DA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Erwerbstätigkeit | Bundesamt für Statistik">
            <a:extLst>
              <a:ext uri="{FF2B5EF4-FFF2-40B4-BE49-F238E27FC236}">
                <a16:creationId xmlns:a16="http://schemas.microsoft.com/office/drawing/2014/main" id="{2DD35191-08CA-D17C-1EA9-5E7232E08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5"/>
          <a:stretch/>
        </p:blipFill>
        <p:spPr bwMode="auto">
          <a:xfrm>
            <a:off x="837273" y="1989000"/>
            <a:ext cx="5256213" cy="23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leichstellung von Mann und Frau in der Schweiz">
            <a:extLst>
              <a:ext uri="{FF2B5EF4-FFF2-40B4-BE49-F238E27FC236}">
                <a16:creationId xmlns:a16="http://schemas.microsoft.com/office/drawing/2014/main" id="{84B3887F-C881-9595-83B9-039FD99A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66349"/>
          <a:stretch/>
        </p:blipFill>
        <p:spPr bwMode="auto">
          <a:xfrm>
            <a:off x="834759" y="4393186"/>
            <a:ext cx="3023221" cy="19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233703D-0FAA-907D-9085-3B5B25B28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86" y="1980267"/>
            <a:ext cx="5271383" cy="383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4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22BD77-5683-6844-B4F4-2E72F505A9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kfmv.ch I Kaufmännischer Verband 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D61F21-F03E-9149-9D30-8A8D06613A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DB6C-7B10-224F-AD7C-BC0B7BD184C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36A0B9-5B85-42A5-8B7C-50AF008E920B}"/>
              </a:ext>
            </a:extLst>
          </p:cNvPr>
          <p:cNvSpPr txBox="1"/>
          <p:nvPr/>
        </p:nvSpPr>
        <p:spPr>
          <a:xfrm>
            <a:off x="839788" y="1916832"/>
            <a:ext cx="90006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New Work: Ausdruck gesellschaftlichen Wandels</a:t>
            </a:r>
          </a:p>
          <a:p>
            <a:endParaRPr lang="de-CH" sz="3000" b="1" baseline="30000" dirty="0">
              <a:solidFill>
                <a:schemeClr val="bg1">
                  <a:lumMod val="8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Und nun wird alles besser (oder schlechter)? </a:t>
            </a: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de-CH" sz="3000" b="1" baseline="300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Wie Klöster als älteste, langlebigste Organisationen New Work meistern</a:t>
            </a:r>
          </a:p>
          <a:p>
            <a:endParaRPr lang="de-CH" sz="3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53AEA9-4EF6-2FD6-A01A-B9B5D825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42896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fmv Specials">
  <a:themeElements>
    <a:clrScheme name="kfmv">
      <a:dk1>
        <a:srgbClr val="000000"/>
      </a:dk1>
      <a:lt1>
        <a:srgbClr val="FFFFFF"/>
      </a:lt1>
      <a:dk2>
        <a:srgbClr val="001A35"/>
      </a:dk2>
      <a:lt2>
        <a:srgbClr val="F39100"/>
      </a:lt2>
      <a:accent1>
        <a:srgbClr val="193249"/>
      </a:accent1>
      <a:accent2>
        <a:srgbClr val="667785"/>
      </a:accent2>
      <a:accent3>
        <a:srgbClr val="F75B41"/>
      </a:accent3>
      <a:accent4>
        <a:srgbClr val="D34CA6"/>
      </a:accent4>
      <a:accent5>
        <a:srgbClr val="7155C9"/>
      </a:accent5>
      <a:accent6>
        <a:srgbClr val="EFEFEF"/>
      </a:accent6>
      <a:hlink>
        <a:srgbClr val="CFCFCF"/>
      </a:hlink>
      <a:folHlink>
        <a:srgbClr val="AFAF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13510B24-BEB5-A741-ABCA-6AD8A3DB9AC9}" vid="{9CE2387D-2155-6942-9998-3E54EA7ACF9F}"/>
    </a:ext>
  </a:extLst>
</a:theme>
</file>

<file path=ppt/theme/theme2.xml><?xml version="1.0" encoding="utf-8"?>
<a:theme xmlns:a="http://schemas.openxmlformats.org/drawingml/2006/main" name="kfmv Content">
  <a:themeElements>
    <a:clrScheme name="Benutzerdefiniert 1">
      <a:dk1>
        <a:srgbClr val="000000"/>
      </a:dk1>
      <a:lt1>
        <a:srgbClr val="FFFFFF"/>
      </a:lt1>
      <a:dk2>
        <a:srgbClr val="001A35"/>
      </a:dk2>
      <a:lt2>
        <a:srgbClr val="F39100"/>
      </a:lt2>
      <a:accent1>
        <a:srgbClr val="001A35"/>
      </a:accent1>
      <a:accent2>
        <a:srgbClr val="F39100"/>
      </a:accent2>
      <a:accent3>
        <a:srgbClr val="667785"/>
      </a:accent3>
      <a:accent4>
        <a:srgbClr val="F75B41"/>
      </a:accent4>
      <a:accent5>
        <a:srgbClr val="D34CA6"/>
      </a:accent5>
      <a:accent6>
        <a:srgbClr val="7154C8"/>
      </a:accent6>
      <a:hlink>
        <a:srgbClr val="F39100"/>
      </a:hlink>
      <a:folHlink>
        <a:srgbClr val="7154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13510B24-BEB5-A741-ABCA-6AD8A3DB9AC9}" vid="{E8F9270E-43AF-9F41-BB29-577560B8E7B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0bada8-e6de-4a4a-adfd-6bbcc2b42952" xsi:nil="true"/>
    <lcf76f155ced4ddcb4097134ff3c332f xmlns="6d411d93-567e-4813-aeeb-7c7130bb528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83D5601EF8B4F9289CE1FDBAB95F3" ma:contentTypeVersion="12" ma:contentTypeDescription="Ein neues Dokument erstellen." ma:contentTypeScope="" ma:versionID="d8b40634fae673f76888674a62b1901a">
  <xsd:schema xmlns:xsd="http://www.w3.org/2001/XMLSchema" xmlns:xs="http://www.w3.org/2001/XMLSchema" xmlns:p="http://schemas.microsoft.com/office/2006/metadata/properties" xmlns:ns2="6d411d93-567e-4813-aeeb-7c7130bb5285" xmlns:ns3="6b0bada8-e6de-4a4a-adfd-6bbcc2b42952" targetNamespace="http://schemas.microsoft.com/office/2006/metadata/properties" ma:root="true" ma:fieldsID="5275be4c7a9136b23dec7c83d6511a3e" ns2:_="" ns3:_="">
    <xsd:import namespace="6d411d93-567e-4813-aeeb-7c7130bb5285"/>
    <xsd:import namespace="6b0bada8-e6de-4a4a-adfd-6bbcc2b429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11d93-567e-4813-aeeb-7c7130bb52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80787490-761d-459d-bfc5-817c5db6bf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0bada8-e6de-4a4a-adfd-6bbcc2b4295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a78728e-1924-404c-8b38-cc61b2a892e1}" ma:internalName="TaxCatchAll" ma:showField="CatchAllData" ma:web="6b0bada8-e6de-4a4a-adfd-6bbcc2b429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C8103C-3CCF-42DB-9868-A1289DFC9DB4}">
  <ds:schemaRefs>
    <ds:schemaRef ds:uri="http://schemas.microsoft.com/office/2006/metadata/properties"/>
    <ds:schemaRef ds:uri="http://schemas.microsoft.com/office/infopath/2007/PartnerControls"/>
    <ds:schemaRef ds:uri="6b0bada8-e6de-4a4a-adfd-6bbcc2b42952"/>
    <ds:schemaRef ds:uri="05a75c82-74d2-4818-bf0d-2a9b1a7aa771"/>
  </ds:schemaRefs>
</ds:datastoreItem>
</file>

<file path=customXml/itemProps2.xml><?xml version="1.0" encoding="utf-8"?>
<ds:datastoreItem xmlns:ds="http://schemas.openxmlformats.org/officeDocument/2006/customXml" ds:itemID="{C6273643-BB08-41A6-AFFA-9538092714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21E994-1756-4F17-B70F-940341F6FED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Macintosh PowerPoint</Application>
  <PresentationFormat>Breitbild</PresentationFormat>
  <Paragraphs>179</Paragraphs>
  <Slides>25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Georgia</vt:lpstr>
      <vt:lpstr>Symbol</vt:lpstr>
      <vt:lpstr>Systemschrift Normal</vt:lpstr>
      <vt:lpstr>kfmv Specials</vt:lpstr>
      <vt:lpstr>kfmv Content</vt:lpstr>
      <vt:lpstr>Wie verändert New Work unser soziales Miteinander im beruflichen Kontext?     </vt:lpstr>
      <vt:lpstr>Inhalt</vt:lpstr>
      <vt:lpstr>Boom von New Work</vt:lpstr>
      <vt:lpstr>PowerPoint-Präsentation</vt:lpstr>
      <vt:lpstr>PowerPoint-Präsentation</vt:lpstr>
      <vt:lpstr>Treiber 1: Digitalisierung</vt:lpstr>
      <vt:lpstr>Treiber 2: Digital Natives betreten Arbeitsmärkte</vt:lpstr>
      <vt:lpstr>Treiber 3: Sozio-kultureller Wandel in Wohlstandsgesellschaft</vt:lpstr>
      <vt:lpstr>Inhalt</vt:lpstr>
      <vt:lpstr>Überoptimismus vs. Widerstand</vt:lpstr>
      <vt:lpstr>Work-Life-Balance</vt:lpstr>
      <vt:lpstr>Kreativität</vt:lpstr>
      <vt:lpstr>Regeln und Kontrollen</vt:lpstr>
      <vt:lpstr>Führung</vt:lpstr>
      <vt:lpstr>Inhalt</vt:lpstr>
      <vt:lpstr>Unglaublich alte Organisationen...</vt:lpstr>
      <vt:lpstr>PowerPoint-Präsentation</vt:lpstr>
      <vt:lpstr>Ist New Work ein Challenge?</vt:lpstr>
      <vt:lpstr>Wie stark wird New Work integriert?</vt:lpstr>
      <vt:lpstr>Wer entscheidet?</vt:lpstr>
      <vt:lpstr>Worauf achtet man?</vt:lpstr>
      <vt:lpstr>Wie erreicht man dies?</vt:lpstr>
      <vt:lpstr>Lernen von den Ältesten</vt:lpstr>
      <vt:lpstr>Der Kern der Klosterorganisation:  Ein Blick zurück</vt:lpstr>
      <vt:lpstr>Gehe mit dem  Trend.  Folge nie blind  einer Mode.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Mehr Wirtschaft. Für mich.</dc:title>
  <dc:creator>Stoop Andrea</dc:creator>
  <cp:lastModifiedBy>Katja Rost</cp:lastModifiedBy>
  <cp:revision>115</cp:revision>
  <cp:lastPrinted>2023-02-23T15:04:03Z</cp:lastPrinted>
  <dcterms:created xsi:type="dcterms:W3CDTF">2022-07-14T13:50:46Z</dcterms:created>
  <dcterms:modified xsi:type="dcterms:W3CDTF">2023-08-25T08:33:24Z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0x0101003FA83D5601EF8B4F9289CE1FDBAB95F3</vt:lpwstr>
  </property>
  <property fmtid="{D5CDD505-2E9C-101B-9397-08002B2CF9AE}" pid="3" name="MediaServiceImageTags">
    <vt:lpwstr/>
  </property>
</Properties>
</file>